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6" r:id="rId6"/>
    <p:sldId id="257" r:id="rId7"/>
    <p:sldId id="264" r:id="rId8"/>
    <p:sldId id="258" r:id="rId9"/>
    <p:sldId id="259" r:id="rId10"/>
    <p:sldId id="265" r:id="rId11"/>
    <p:sldId id="260" r:id="rId12"/>
    <p:sldId id="267" r:id="rId13"/>
    <p:sldId id="268" r:id="rId14"/>
    <p:sldId id="269" r:id="rId15"/>
    <p:sldId id="270" r:id="rId16"/>
    <p:sldId id="261" r:id="rId17"/>
    <p:sldId id="271" r:id="rId1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63390B-9502-DBEF-48B0-F234042C00A9}" name="Renée Hoekstra" initials="RH" userId="S::rhoekstra@diversion.nl::5989f374-20c6-48a6-8dcb-e83d921408da" providerId="AD"/>
  <p188:author id="{867FDE84-8E8E-D476-5707-081BBCD0A6DA}" name="Aimé van Eldijk" initials="AE" userId="S::aeldijk@diversion.nl::05e714bd-4fa2-431e-92e8-da8314889f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D2E9D-D0E9-D540-2B05-25DA432A2942}" v="19" dt="2024-04-08T08:44:03.2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0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BF9F-80CE-4E61-A060-428FB2955C39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47E7D-7E97-4354-93D2-552DD5A507D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9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962AF-145E-4E73-844A-AC9157F79BAE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0E9A4-F86B-4E4D-B12B-1242BC0DE2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0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7640-9ECE-4643-BFF0-823A6F71DFFB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1E39A-D1C0-4B70-806A-43F9DAD590D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8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D525F-8C61-4DFD-866C-4A09BF65CBF9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D497E-8D0A-4D72-B058-1AD28C25763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9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CCCC6-76D4-490C-8714-A2A39657D694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390A-DAE2-4F37-A95E-D54FE0E47C1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4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81402-6403-483C-9398-88A5A8317B1B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80B0D-1624-4888-88D0-38C05B5683F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3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9AC6E-86CC-4563-AD7D-1766384B8EA6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42E67-332A-40DE-B317-58BE9208E84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3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BAA35-498E-4A15-B81F-AC364B8A31C1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5724F-ABF8-4FF6-8345-AD3EE567B3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4D284-720E-4B87-9C98-81FA1BE44500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878DE-494B-48FD-B466-F75C835F40F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1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174C7-5E5E-43CE-BCB2-71863615E345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2943F-7543-4217-982F-0EF7AB6FC10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7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CE77E-5198-45E6-A2AC-3638F44F55CB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51112-F8A0-4EF9-8A91-7ED3757F78D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7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stijl te bewerken</a:t>
            </a:r>
            <a:endParaRPr lang="en-US" altLang="en-US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Tekststijl van het model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  <a:endParaRPr lang="en-US" alt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09119E-CCE9-4E50-A0BC-883CA1215AD0}" type="datetimeFigureOut">
              <a:rPr lang="en-US"/>
              <a:pPr>
                <a:defRPr/>
              </a:pPr>
              <a:t>8/27/2024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2B777D-C330-48A3-9FD6-02ED940FBF8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1524000" y="522490"/>
            <a:ext cx="9144000" cy="2071452"/>
          </a:xfrm>
        </p:spPr>
        <p:txBody>
          <a:bodyPr/>
          <a:lstStyle/>
          <a:p>
            <a:r>
              <a:rPr lang="en-US" sz="4400" b="1" dirty="0">
                <a:latin typeface="Calibri Light"/>
                <a:cs typeface="Calibri Light"/>
              </a:rPr>
              <a:t>[NAAM PROJECT]</a:t>
            </a:r>
            <a:br>
              <a:rPr lang="en-US" altLang="en-US" sz="4400" b="1" dirty="0"/>
            </a:br>
            <a:r>
              <a:rPr lang="en-US" altLang="en-US" sz="4400" b="1" dirty="0"/>
              <a:t>JONGENS EN MANNENEMACIPATIE 2024</a:t>
            </a:r>
            <a:endParaRPr lang="en-US" sz="4400" b="1" dirty="0"/>
          </a:p>
        </p:txBody>
      </p:sp>
      <p:sp>
        <p:nvSpPr>
          <p:cNvPr id="2051" name="Ondertitel 2"/>
          <p:cNvSpPr>
            <a:spLocks noGrp="1"/>
          </p:cNvSpPr>
          <p:nvPr>
            <p:ph type="subTitle" idx="1"/>
          </p:nvPr>
        </p:nvSpPr>
        <p:spPr>
          <a:xfrm>
            <a:off x="1053830" y="2985953"/>
            <a:ext cx="4766554" cy="3390527"/>
          </a:xfrm>
        </p:spPr>
        <p:txBody>
          <a:bodyPr/>
          <a:lstStyle/>
          <a:p>
            <a:pPr eaLnBrk="1" hangingPunct="1"/>
            <a:endParaRPr lang="en-US" altLang="en-US" sz="2000" dirty="0">
              <a:cs typeface="Calibri"/>
            </a:endParaRPr>
          </a:p>
          <a:p>
            <a:pPr algn="l" eaLnBrk="1" hangingPunct="1"/>
            <a:r>
              <a:rPr lang="en-US" altLang="en-US" sz="2000" b="1" dirty="0" err="1">
                <a:cs typeface="Calibri"/>
              </a:rPr>
              <a:t>Hoofdaanvrager</a:t>
            </a:r>
            <a:endParaRPr lang="en-US" altLang="en-US" sz="2000" b="1" dirty="0">
              <a:cs typeface="Calibri"/>
            </a:endParaRPr>
          </a:p>
          <a:p>
            <a:pPr marL="342900" indent="-342900" algn="l">
              <a:buChar char="•"/>
            </a:pPr>
            <a:r>
              <a:rPr lang="en-US" altLang="en-US" sz="2000" dirty="0" err="1"/>
              <a:t>Organisatie</a:t>
            </a:r>
            <a:r>
              <a:rPr lang="en-US" altLang="en-US" sz="2000" dirty="0"/>
              <a:t> - </a:t>
            </a:r>
            <a:endParaRPr lang="en-US" altLang="en-US" sz="2000" dirty="0">
              <a:cs typeface="Calibri"/>
            </a:endParaRPr>
          </a:p>
          <a:p>
            <a:pPr marL="342900" indent="-342900" algn="l">
              <a:buChar char="•"/>
            </a:pPr>
            <a:r>
              <a:rPr lang="en-US" altLang="en-US" sz="2000" dirty="0" err="1">
                <a:latin typeface="Calibri"/>
                <a:cs typeface="Calibri"/>
              </a:rPr>
              <a:t>Contactpersoon</a:t>
            </a:r>
            <a:r>
              <a:rPr lang="en-US" altLang="en-US" sz="2000" dirty="0">
                <a:latin typeface="Calibri"/>
                <a:cs typeface="Calibri"/>
              </a:rPr>
              <a:t> - </a:t>
            </a:r>
          </a:p>
          <a:p>
            <a:pPr marL="342900" indent="-342900" algn="l">
              <a:buChar char="•"/>
            </a:pPr>
            <a:r>
              <a:rPr lang="en-US" sz="2000" dirty="0" err="1">
                <a:latin typeface="Calibri"/>
                <a:cs typeface="Calibri"/>
              </a:rPr>
              <a:t>Adres</a:t>
            </a:r>
            <a:r>
              <a:rPr lang="en-US" sz="2000" dirty="0">
                <a:latin typeface="Calibri"/>
                <a:cs typeface="Calibri"/>
              </a:rPr>
              <a:t> - </a:t>
            </a:r>
            <a:endParaRPr lang="en-US" sz="2000" dirty="0">
              <a:cs typeface="Calibri" panose="020F0502020204030204"/>
            </a:endParaRPr>
          </a:p>
          <a:p>
            <a:pPr marL="342900" indent="-342900" algn="l">
              <a:buChar char="•"/>
            </a:pPr>
            <a:r>
              <a:rPr lang="en-US" sz="2000" dirty="0" err="1">
                <a:latin typeface="Calibri"/>
                <a:cs typeface="Calibri"/>
              </a:rPr>
              <a:t>Telefoonnummer</a:t>
            </a:r>
            <a:r>
              <a:rPr lang="en-US" sz="2000" dirty="0">
                <a:latin typeface="Calibri"/>
                <a:cs typeface="Calibri"/>
              </a:rPr>
              <a:t> - </a:t>
            </a:r>
            <a:endParaRPr lang="en-US" sz="2000" dirty="0">
              <a:cs typeface="Calibri"/>
            </a:endParaRPr>
          </a:p>
          <a:p>
            <a:pPr marL="342900" indent="-342900" algn="l">
              <a:buChar char="•"/>
            </a:pPr>
            <a:r>
              <a:rPr lang="en-US" sz="2000" dirty="0">
                <a:latin typeface="Calibri"/>
                <a:cs typeface="Calibri"/>
              </a:rPr>
              <a:t>E-</a:t>
            </a:r>
            <a:r>
              <a:rPr lang="en-US" sz="2000" dirty="0" err="1">
                <a:latin typeface="Calibri"/>
                <a:cs typeface="Calibri"/>
              </a:rPr>
              <a:t>mailadres</a:t>
            </a:r>
            <a:r>
              <a:rPr lang="en-US" sz="2000" dirty="0">
                <a:latin typeface="Calibri"/>
                <a:cs typeface="Calibri"/>
              </a:rPr>
              <a:t> - </a:t>
            </a:r>
            <a:endParaRPr lang="en-US" sz="2000" dirty="0">
              <a:cs typeface="Calibri" panose="020F0502020204030204"/>
            </a:endParaRPr>
          </a:p>
          <a:p>
            <a:endParaRPr lang="en-US" altLang="en-US" dirty="0"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888941-902C-CA28-4C68-C3F423A04B0D}"/>
              </a:ext>
            </a:extLst>
          </p:cNvPr>
          <p:cNvSpPr txBox="1"/>
          <p:nvPr/>
        </p:nvSpPr>
        <p:spPr>
          <a:xfrm>
            <a:off x="7141535" y="3402418"/>
            <a:ext cx="4850444" cy="33999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b="1">
                <a:latin typeface="Calibri"/>
                <a:cs typeface="Calibri"/>
              </a:rPr>
              <a:t>Mede </a:t>
            </a:r>
            <a:r>
              <a:rPr lang="en-US" sz="2000" b="1" err="1">
                <a:latin typeface="Calibri"/>
                <a:cs typeface="Calibri"/>
              </a:rPr>
              <a:t>aanvrager</a:t>
            </a:r>
            <a:r>
              <a:rPr lang="en-US" sz="2000" b="1">
                <a:latin typeface="Calibri"/>
                <a:cs typeface="Calibri"/>
              </a:rPr>
              <a:t> </a:t>
            </a:r>
            <a:endParaRPr lang="en-US" sz="2000" err="1"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1000">
                <a:latin typeface="Calibri"/>
                <a:cs typeface="Calibri"/>
              </a:rPr>
              <a:t>(</a:t>
            </a:r>
            <a:r>
              <a:rPr lang="en-US" sz="1000" err="1">
                <a:latin typeface="Calibri"/>
                <a:cs typeface="Calibri"/>
              </a:rPr>
              <a:t>alleen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invullen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wanneer</a:t>
            </a:r>
            <a:r>
              <a:rPr lang="en-US" sz="1000">
                <a:latin typeface="Calibri"/>
                <a:cs typeface="Calibri"/>
              </a:rPr>
              <a:t> het project </a:t>
            </a:r>
            <a:r>
              <a:rPr lang="en-US" sz="1000" err="1">
                <a:latin typeface="Calibri"/>
                <a:cs typeface="Calibri"/>
              </a:rPr>
              <a:t>samen</a:t>
            </a:r>
            <a:r>
              <a:rPr lang="en-US" sz="1000">
                <a:latin typeface="Calibri"/>
                <a:cs typeface="Calibri"/>
              </a:rPr>
              <a:t> met </a:t>
            </a:r>
            <a:r>
              <a:rPr lang="en-US" sz="1000" err="1">
                <a:latin typeface="Calibri"/>
                <a:cs typeface="Calibri"/>
              </a:rPr>
              <a:t>een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andere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organisatie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opgezet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wordt</a:t>
            </a:r>
            <a:r>
              <a:rPr lang="en-US" sz="1000">
                <a:latin typeface="Calibri"/>
                <a:cs typeface="Calibri"/>
              </a:rPr>
              <a:t>)</a:t>
            </a:r>
            <a:endParaRPr lang="en-US" sz="1000">
              <a:cs typeface="Calibri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 err="1">
                <a:latin typeface="Calibri"/>
                <a:cs typeface="Calibri"/>
              </a:rPr>
              <a:t>Organisatie</a:t>
            </a:r>
            <a:r>
              <a:rPr lang="en-US" sz="2000">
                <a:latin typeface="Calibri"/>
                <a:cs typeface="Calibri"/>
              </a:rPr>
              <a:t> - 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 err="1">
                <a:latin typeface="Calibri"/>
                <a:cs typeface="Calibri"/>
              </a:rPr>
              <a:t>Contactpersoon</a:t>
            </a:r>
            <a:r>
              <a:rPr lang="en-US" sz="2000">
                <a:latin typeface="Calibri"/>
                <a:cs typeface="Calibri"/>
              </a:rPr>
              <a:t> - 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>
                <a:latin typeface="Calibri"/>
                <a:cs typeface="Calibri"/>
              </a:rPr>
              <a:t>Adres - 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 err="1">
                <a:latin typeface="Calibri"/>
                <a:cs typeface="Calibri"/>
              </a:rPr>
              <a:t>Telefoonnummer</a:t>
            </a:r>
            <a:r>
              <a:rPr lang="en-US" sz="2000">
                <a:latin typeface="Calibri"/>
                <a:cs typeface="Calibri"/>
              </a:rPr>
              <a:t> - 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Arial,Sans-Serif"/>
              <a:buChar char="•"/>
            </a:pPr>
            <a:r>
              <a:rPr lang="en-US" sz="2000">
                <a:latin typeface="Calibri"/>
                <a:cs typeface="Calibri"/>
              </a:rPr>
              <a:t>E-</a:t>
            </a:r>
            <a:r>
              <a:rPr lang="en-US" sz="2000" err="1">
                <a:latin typeface="Calibri"/>
                <a:cs typeface="Calibri"/>
              </a:rPr>
              <a:t>mailadres</a:t>
            </a:r>
            <a:r>
              <a:rPr lang="en-US" sz="2000">
                <a:latin typeface="Calibri"/>
                <a:cs typeface="Calibri"/>
              </a:rPr>
              <a:t> - 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2400">
              <a:cs typeface="Calibri"/>
            </a:endParaRPr>
          </a:p>
          <a:p>
            <a:pPr algn="l"/>
            <a:endParaRPr lang="en-US">
              <a:cs typeface="Calibri"/>
            </a:endParaRPr>
          </a:p>
        </p:txBody>
      </p:sp>
      <p:pic>
        <p:nvPicPr>
          <p:cNvPr id="4" name="Picture 3" descr="Logo-Gemeente-Amsterdam - Amsterdam Art Center | Amsterdam Art Center">
            <a:extLst>
              <a:ext uri="{FF2B5EF4-FFF2-40B4-BE49-F238E27FC236}">
                <a16:creationId xmlns:a16="http://schemas.microsoft.com/office/drawing/2014/main" id="{9FB24DF0-913B-90B4-9C97-931EED652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2812" y="6574798"/>
            <a:ext cx="641288" cy="2797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ACTIVITEIT 3</a:t>
            </a:r>
            <a:endParaRPr lang="en-US" dirty="0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134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ACTIVITEIT 4</a:t>
            </a:r>
            <a:endParaRPr lang="en-US" dirty="0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856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ACTIVITEIT 5</a:t>
            </a:r>
            <a:endParaRPr lang="en-US" dirty="0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643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dirty="0"/>
              <a:t>BEGROTING</a:t>
            </a: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570935"/>
              </p:ext>
            </p:extLst>
          </p:nvPr>
        </p:nvGraphicFramePr>
        <p:xfrm>
          <a:off x="1088578" y="1296822"/>
          <a:ext cx="10022254" cy="4066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9531">
                  <a:extLst>
                    <a:ext uri="{9D8B030D-6E8A-4147-A177-3AD203B41FA5}">
                      <a16:colId xmlns:a16="http://schemas.microsoft.com/office/drawing/2014/main" val="2305643695"/>
                    </a:ext>
                  </a:extLst>
                </a:gridCol>
                <a:gridCol w="2206953">
                  <a:extLst>
                    <a:ext uri="{9D8B030D-6E8A-4147-A177-3AD203B41FA5}">
                      <a16:colId xmlns:a16="http://schemas.microsoft.com/office/drawing/2014/main" val="1240263591"/>
                    </a:ext>
                  </a:extLst>
                </a:gridCol>
                <a:gridCol w="4425770">
                  <a:extLst>
                    <a:ext uri="{9D8B030D-6E8A-4147-A177-3AD203B41FA5}">
                      <a16:colId xmlns:a16="http://schemas.microsoft.com/office/drawing/2014/main" val="4228950754"/>
                    </a:ext>
                  </a:extLst>
                </a:gridCol>
              </a:tblGrid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POST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BEDRAG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TOELICHTING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702978394"/>
                  </a:ext>
                </a:extLst>
              </a:tr>
              <a:tr h="505020">
                <a:tc>
                  <a:txBody>
                    <a:bodyPr/>
                    <a:lstStyle/>
                    <a:p>
                      <a:r>
                        <a:rPr lang="en-US" sz="1200" dirty="0"/>
                        <a:t>LOCATIEKOSTEN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25% van de </a:t>
                      </a:r>
                      <a:r>
                        <a:rPr lang="en-US" sz="1200" i="1" dirty="0" err="1"/>
                        <a:t>begroting</a:t>
                      </a:r>
                      <a:r>
                        <a:rPr lang="en-US" sz="1200" i="1" dirty="0"/>
                        <a:t>)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984381350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dirty="0"/>
                        <a:t>BUREAUKOSTEN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300) </a:t>
                      </a:r>
                      <a:endParaRPr lang="en-US" sz="1200" i="1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010220858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INHUUR PROFESSIONALS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6368415"/>
                  </a:ext>
                </a:extLst>
              </a:tr>
              <a:tr h="505020">
                <a:tc>
                  <a:txBody>
                    <a:bodyPr/>
                    <a:lstStyle/>
                    <a:p>
                      <a:r>
                        <a:rPr lang="en-US" sz="1200" dirty="0"/>
                        <a:t>VRIJWILLIGERSVERGOEDING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210 per </a:t>
                      </a:r>
                      <a:r>
                        <a:rPr lang="en-US" sz="1200" i="1" dirty="0" err="1"/>
                        <a:t>maand</a:t>
                      </a:r>
                      <a:r>
                        <a:rPr lang="en-US" sz="1200" i="1" dirty="0"/>
                        <a:t> </a:t>
                      </a:r>
                      <a:r>
                        <a:rPr lang="en-US" sz="1200" i="1" dirty="0" err="1"/>
                        <a:t>en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2100 per </a:t>
                      </a:r>
                      <a:r>
                        <a:rPr lang="en-US" sz="1200" i="1" dirty="0" err="1"/>
                        <a:t>jaar</a:t>
                      </a:r>
                      <a:r>
                        <a:rPr lang="en-US" sz="1200" i="1" dirty="0"/>
                        <a:t> per </a:t>
                      </a:r>
                      <a:r>
                        <a:rPr lang="en-US" sz="1200" i="1" dirty="0" err="1"/>
                        <a:t>vrijwilliger</a:t>
                      </a:r>
                      <a:r>
                        <a:rPr lang="en-US" sz="1200" i="1" dirty="0"/>
                        <a:t>) 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626506210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CATERING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150 per </a:t>
                      </a:r>
                      <a:r>
                        <a:rPr lang="en-US" sz="1200" i="1" dirty="0" err="1"/>
                        <a:t>bijeenkomst</a:t>
                      </a:r>
                      <a:r>
                        <a:rPr lang="en-US" sz="1200" i="1" dirty="0"/>
                        <a:t>)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491307633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PUBLICATIEKOSTEN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100) </a:t>
                      </a:r>
                      <a:endParaRPr lang="en-US" sz="1200" i="1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953094817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MATERIAALKOSTEN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418789490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REISKOSTEN </a:t>
                      </a:r>
                      <a:r>
                        <a:rPr lang="en-US" sz="1200" i="1" dirty="0"/>
                        <a:t>(</a:t>
                      </a:r>
                      <a:r>
                        <a:rPr lang="en-US" sz="1200" i="1" dirty="0" err="1"/>
                        <a:t>indien</a:t>
                      </a:r>
                      <a:r>
                        <a:rPr lang="en-US" sz="1200" i="1" dirty="0"/>
                        <a:t> </a:t>
                      </a:r>
                      <a:r>
                        <a:rPr lang="en-US" sz="1200" i="1" dirty="0" err="1"/>
                        <a:t>nodig</a:t>
                      </a:r>
                      <a:r>
                        <a:rPr lang="en-US" sz="1200" i="1" dirty="0"/>
                        <a:t>, </a:t>
                      </a:r>
                      <a:r>
                        <a:rPr lang="en-US" sz="1200" i="1" dirty="0" err="1"/>
                        <a:t>maximaal</a:t>
                      </a:r>
                      <a:r>
                        <a:rPr lang="en-US" sz="1200" i="1" dirty="0"/>
                        <a:t> </a:t>
                      </a:r>
                      <a:r>
                        <a:rPr lang="nl-NL" sz="1200" i="1" dirty="0"/>
                        <a:t>€</a:t>
                      </a:r>
                      <a:r>
                        <a:rPr lang="en-US" sz="1200" i="1" dirty="0"/>
                        <a:t>150) </a:t>
                      </a:r>
                      <a:endParaRPr lang="en-US" sz="1200" i="1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794065598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dirty="0"/>
                        <a:t>OVERIGE KOSTEN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114023807"/>
                  </a:ext>
                </a:extLst>
              </a:tr>
              <a:tr h="339583">
                <a:tc>
                  <a:txBody>
                    <a:bodyPr/>
                    <a:lstStyle/>
                    <a:p>
                      <a:r>
                        <a:rPr lang="en-US" sz="1200" b="1" dirty="0"/>
                        <a:t>TOTAAL BEDRAG </a:t>
                      </a:r>
                      <a:r>
                        <a:rPr lang="en-US" sz="1200" b="0" i="1" dirty="0"/>
                        <a:t>(</a:t>
                      </a:r>
                      <a:r>
                        <a:rPr lang="en-US" sz="1200" b="0" i="1" dirty="0" err="1"/>
                        <a:t>maximaal</a:t>
                      </a:r>
                      <a:r>
                        <a:rPr lang="en-US" sz="1200" b="0" i="1" dirty="0"/>
                        <a:t> </a:t>
                      </a:r>
                      <a:r>
                        <a:rPr lang="nl-NL" sz="1200" b="0" i="1" dirty="0"/>
                        <a:t>€</a:t>
                      </a:r>
                      <a:r>
                        <a:rPr lang="en-US" sz="1200" b="0" i="1" dirty="0"/>
                        <a:t>5000) </a:t>
                      </a:r>
                      <a:endParaRPr lang="en-US" sz="1200" b="0" i="1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7064222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1221EA1-138C-4E77-AD53-86BC0865508A}"/>
              </a:ext>
            </a:extLst>
          </p:cNvPr>
          <p:cNvSpPr txBox="1"/>
          <p:nvPr/>
        </p:nvSpPr>
        <p:spPr>
          <a:xfrm>
            <a:off x="1086123" y="5443455"/>
            <a:ext cx="951820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* Er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kan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niet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meer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dan 5000 euro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aangevraagd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worden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</a:t>
            </a:r>
            <a:endParaRPr lang="en-US" i="1">
              <a:solidFill>
                <a:srgbClr val="FF0000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** Let op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dat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er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een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aantal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posten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zijn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die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maximaal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25% van de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begroting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mogen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zijn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of die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een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maximaal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bedrag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hebben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totaal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of per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bijeenkomst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 Zorg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dat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je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binnen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deze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maxima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blijft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*** Zorg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dat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je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altijd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goed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je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overige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kosten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zoals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materiaalkosten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specificeert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Waar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ga je het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precies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aan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uitgeven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?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**** Alle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bedragen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zijn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1200" i="1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inclusief</a:t>
            </a:r>
            <a:r>
              <a:rPr lang="en-US" sz="12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BTW.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2D0F4-5CFB-DA48-C5C3-2973C07B8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err="1">
                <a:latin typeface="Calibri Light"/>
                <a:ea typeface="Calibri"/>
                <a:cs typeface="Calibri"/>
              </a:rPr>
              <a:t>Beoordelingspunten</a:t>
            </a:r>
            <a:r>
              <a:rPr lang="en-US" b="1" dirty="0">
                <a:latin typeface="Calibri Light"/>
                <a:ea typeface="Calibri"/>
                <a:cs typeface="Calibri"/>
              </a:rPr>
              <a:t>: </a:t>
            </a:r>
            <a:r>
              <a:rPr lang="en-US" b="1" err="1">
                <a:latin typeface="Calibri Light"/>
                <a:ea typeface="Calibri"/>
                <a:cs typeface="Calibri"/>
              </a:rPr>
              <a:t>waar</a:t>
            </a:r>
            <a:r>
              <a:rPr lang="en-US" b="1" dirty="0">
                <a:latin typeface="Calibri Light"/>
                <a:ea typeface="Calibri"/>
                <a:cs typeface="Calibri"/>
              </a:rPr>
              <a:t> let de jury op?</a:t>
            </a:r>
            <a:endParaRPr lang="en-US" b="1" dirty="0">
              <a:latin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14202-0DA9-E625-20F8-8F613DBED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8794"/>
            <a:ext cx="10515600" cy="343844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Hier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hoef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je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niks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te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vullen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. Check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alleen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of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onderstaande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punten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 in je plan </a:t>
            </a:r>
            <a:r>
              <a:rPr lang="en-US" sz="2000" dirty="0" err="1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terugkomen</a:t>
            </a:r>
            <a:r>
              <a:rPr lang="en-US" sz="2000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! </a:t>
            </a:r>
            <a:endParaRPr lang="en-US" sz="2000" dirty="0">
              <a:latin typeface="Calibri"/>
              <a:ea typeface="Calibri"/>
              <a:cs typeface="Calibri"/>
            </a:endParaRPr>
          </a:p>
          <a:p>
            <a:r>
              <a:rPr lang="en-US" sz="2000" dirty="0" err="1">
                <a:latin typeface="Calibri"/>
                <a:ea typeface="Calibri"/>
                <a:cs typeface="Calibri"/>
              </a:rPr>
              <a:t>Inhoudelijke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scherpte</a:t>
            </a:r>
            <a:r>
              <a:rPr lang="en-US" sz="2000" dirty="0">
                <a:latin typeface="Calibri"/>
                <a:ea typeface="Calibri"/>
                <a:cs typeface="Calibri"/>
              </a:rPr>
              <a:t>: het project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levert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een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wezenlijke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bijdrage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aan</a:t>
            </a:r>
            <a:r>
              <a:rPr lang="en-US" sz="2000" dirty="0">
                <a:latin typeface="Calibri"/>
                <a:ea typeface="Calibri"/>
                <a:cs typeface="Calibri"/>
              </a:rPr>
              <a:t> de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emancipatie</a:t>
            </a:r>
            <a:r>
              <a:rPr lang="en-US" sz="2000" dirty="0">
                <a:latin typeface="Calibri"/>
                <a:ea typeface="Calibri"/>
                <a:cs typeface="Calibri"/>
              </a:rPr>
              <a:t> van de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deelnemers</a:t>
            </a:r>
            <a:r>
              <a:rPr lang="en-US" sz="2000" dirty="0">
                <a:latin typeface="Calibri"/>
                <a:ea typeface="Calibri"/>
                <a:cs typeface="Calibri"/>
              </a:rPr>
              <a:t> in het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kader</a:t>
            </a:r>
            <a:r>
              <a:rPr lang="en-US" sz="2000" dirty="0">
                <a:latin typeface="Calibri"/>
                <a:ea typeface="Calibri"/>
                <a:cs typeface="Calibri"/>
              </a:rPr>
              <a:t> van het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speerpunt</a:t>
            </a:r>
            <a:r>
              <a:rPr lang="en-US" sz="2000" dirty="0">
                <a:latin typeface="Calibri"/>
                <a:ea typeface="Calibri"/>
                <a:cs typeface="Calibri"/>
              </a:rPr>
              <a:t>.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 dirty="0" err="1">
                <a:latin typeface="Calibri"/>
                <a:ea typeface="Calibri"/>
                <a:cs typeface="Calibri"/>
              </a:rPr>
              <a:t>Activiteiten</a:t>
            </a:r>
            <a:r>
              <a:rPr lang="en-US" sz="2000" dirty="0">
                <a:latin typeface="Calibri"/>
                <a:ea typeface="Calibri"/>
                <a:cs typeface="Calibri"/>
              </a:rPr>
              <a:t>: de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activiteiten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uit</a:t>
            </a:r>
            <a:r>
              <a:rPr lang="en-US" sz="2000" dirty="0">
                <a:latin typeface="Calibri"/>
                <a:ea typeface="Calibri"/>
                <a:cs typeface="Calibri"/>
              </a:rPr>
              <a:t> het project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zijn</a:t>
            </a:r>
            <a:r>
              <a:rPr lang="en-US" sz="2000" dirty="0">
                <a:latin typeface="Calibri"/>
                <a:ea typeface="Calibri"/>
                <a:cs typeface="Calibri"/>
              </a:rPr>
              <a:t> relevant,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emanciperend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dragen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bij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aan</a:t>
            </a:r>
            <a:r>
              <a:rPr lang="en-US" sz="2000" dirty="0">
                <a:latin typeface="Calibri"/>
                <a:ea typeface="Calibri"/>
                <a:cs typeface="Calibri"/>
              </a:rPr>
              <a:t> het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bereiken</a:t>
            </a:r>
            <a:r>
              <a:rPr lang="en-US" sz="2000" dirty="0">
                <a:latin typeface="Calibri"/>
                <a:ea typeface="Calibri"/>
                <a:cs typeface="Calibri"/>
              </a:rPr>
              <a:t> van het </a:t>
            </a:r>
            <a:r>
              <a:rPr lang="en-US" sz="2000" dirty="0" err="1">
                <a:latin typeface="Calibri"/>
                <a:ea typeface="Calibri"/>
                <a:cs typeface="Calibri"/>
              </a:rPr>
              <a:t>doel</a:t>
            </a:r>
            <a:r>
              <a:rPr lang="en-US" sz="2000" dirty="0">
                <a:latin typeface="Calibri"/>
                <a:ea typeface="Calibri"/>
                <a:cs typeface="Calibri"/>
              </a:rPr>
              <a:t> van het project.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 err="1">
                <a:latin typeface="Calibri"/>
                <a:ea typeface="Calibri"/>
                <a:cs typeface="Calibri"/>
              </a:rPr>
              <a:t>Duurzame</a:t>
            </a:r>
            <a:r>
              <a:rPr lang="en-US" sz="2000" dirty="0">
                <a:latin typeface="Calibri"/>
                <a:ea typeface="Calibri"/>
                <a:cs typeface="Calibri"/>
              </a:rPr>
              <a:t> impact: het project </a:t>
            </a:r>
            <a:r>
              <a:rPr lang="en-US" sz="2000" err="1">
                <a:latin typeface="Calibri"/>
                <a:ea typeface="Calibri"/>
                <a:cs typeface="Calibri"/>
              </a:rPr>
              <a:t>geeft</a:t>
            </a:r>
            <a:r>
              <a:rPr lang="en-US" sz="2000" dirty="0">
                <a:latin typeface="Calibri"/>
                <a:ea typeface="Calibri"/>
                <a:cs typeface="Calibri"/>
              </a:rPr>
              <a:t> de </a:t>
            </a:r>
            <a:r>
              <a:rPr lang="en-US" sz="2000" err="1">
                <a:latin typeface="Calibri"/>
                <a:ea typeface="Calibri"/>
                <a:cs typeface="Calibri"/>
              </a:rPr>
              <a:t>deelnemers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handvatten</a:t>
            </a:r>
            <a:r>
              <a:rPr lang="en-US" sz="2000" dirty="0">
                <a:latin typeface="Calibri"/>
                <a:ea typeface="Calibri"/>
                <a:cs typeface="Calibri"/>
              </a:rPr>
              <a:t>/</a:t>
            </a:r>
            <a:r>
              <a:rPr lang="en-US" sz="2000" err="1">
                <a:latin typeface="Calibri"/>
                <a:ea typeface="Calibri"/>
                <a:cs typeface="Calibri"/>
              </a:rPr>
              <a:t>vaardigheden</a:t>
            </a:r>
            <a:r>
              <a:rPr lang="en-US" sz="2000" dirty="0">
                <a:latin typeface="Calibri"/>
                <a:ea typeface="Calibri"/>
                <a:cs typeface="Calibri"/>
              </a:rPr>
              <a:t> mee </a:t>
            </a:r>
            <a:r>
              <a:rPr lang="en-US" sz="2000" err="1">
                <a:latin typeface="Calibri"/>
                <a:ea typeface="Calibri"/>
                <a:cs typeface="Calibri"/>
              </a:rPr>
              <a:t>waar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zij</a:t>
            </a:r>
            <a:r>
              <a:rPr lang="en-US" sz="2000" dirty="0">
                <a:latin typeface="Calibri"/>
                <a:ea typeface="Calibri"/>
                <a:cs typeface="Calibri"/>
              </a:rPr>
              <a:t> op de </a:t>
            </a:r>
            <a:r>
              <a:rPr lang="en-US" sz="2000" err="1">
                <a:latin typeface="Calibri"/>
                <a:ea typeface="Calibri"/>
                <a:cs typeface="Calibri"/>
              </a:rPr>
              <a:t>langere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termijn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bij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gebaat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zijn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en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bevat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indien</a:t>
            </a:r>
            <a:r>
              <a:rPr lang="en-US" sz="2000" dirty="0">
                <a:latin typeface="Calibri"/>
                <a:ea typeface="Calibri"/>
                <a:cs typeface="Calibri"/>
              </a:rPr>
              <a:t> relevant </a:t>
            </a:r>
            <a:r>
              <a:rPr lang="en-US" sz="2000" err="1">
                <a:latin typeface="Calibri"/>
                <a:ea typeface="Calibri"/>
                <a:cs typeface="Calibri"/>
              </a:rPr>
              <a:t>ideeën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voor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nazorg</a:t>
            </a:r>
            <a:r>
              <a:rPr lang="en-US" sz="2000" dirty="0">
                <a:latin typeface="Calibri"/>
                <a:ea typeface="Calibri"/>
                <a:cs typeface="Calibri"/>
              </a:rPr>
              <a:t> of </a:t>
            </a:r>
            <a:r>
              <a:rPr lang="en-US" sz="2000" err="1">
                <a:latin typeface="Calibri"/>
                <a:ea typeface="Calibri"/>
                <a:cs typeface="Calibri"/>
              </a:rPr>
              <a:t>doorverwijzing</a:t>
            </a:r>
            <a:r>
              <a:rPr lang="en-US" sz="2000" dirty="0">
                <a:latin typeface="Calibri"/>
                <a:ea typeface="Calibri"/>
                <a:cs typeface="Calibri"/>
              </a:rPr>
              <a:t> van de </a:t>
            </a:r>
            <a:r>
              <a:rPr lang="en-US" sz="2000" err="1">
                <a:latin typeface="Calibri"/>
                <a:ea typeface="Calibri"/>
                <a:cs typeface="Calibri"/>
              </a:rPr>
              <a:t>deelnemers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na</a:t>
            </a:r>
            <a:r>
              <a:rPr lang="en-US" sz="2000" dirty="0">
                <a:latin typeface="Calibri"/>
                <a:ea typeface="Calibri"/>
                <a:cs typeface="Calibri"/>
              </a:rPr>
              <a:t> het project.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 dirty="0">
                <a:latin typeface="Calibri"/>
                <a:ea typeface="Calibri"/>
                <a:cs typeface="Calibri"/>
              </a:rPr>
              <a:t>Let op! Zorg </a:t>
            </a:r>
            <a:r>
              <a:rPr lang="en-US" sz="2000" err="1">
                <a:latin typeface="Calibri"/>
                <a:ea typeface="Calibri"/>
                <a:cs typeface="Calibri"/>
              </a:rPr>
              <a:t>dat</a:t>
            </a:r>
            <a:r>
              <a:rPr lang="en-US" sz="2000" dirty="0">
                <a:latin typeface="Calibri"/>
                <a:ea typeface="Calibri"/>
                <a:cs typeface="Calibri"/>
              </a:rPr>
              <a:t> je </a:t>
            </a:r>
            <a:r>
              <a:rPr lang="en-US" sz="2000" err="1">
                <a:latin typeface="Calibri"/>
                <a:ea typeface="Calibri"/>
                <a:cs typeface="Calibri"/>
              </a:rPr>
              <a:t>dit</a:t>
            </a:r>
            <a:r>
              <a:rPr lang="en-US" sz="2000" dirty="0">
                <a:latin typeface="Calibri"/>
                <a:ea typeface="Calibri"/>
                <a:cs typeface="Calibri"/>
              </a:rPr>
              <a:t> document </a:t>
            </a:r>
            <a:r>
              <a:rPr lang="en-US" sz="2000" err="1">
                <a:latin typeface="Calibri"/>
                <a:ea typeface="Calibri"/>
                <a:cs typeface="Calibri"/>
              </a:rPr>
              <a:t>als</a:t>
            </a:r>
            <a:r>
              <a:rPr lang="en-US" sz="2000" dirty="0">
                <a:latin typeface="Calibri"/>
                <a:ea typeface="Calibri"/>
                <a:cs typeface="Calibri"/>
              </a:rPr>
              <a:t> PowerPoint-</a:t>
            </a:r>
            <a:r>
              <a:rPr lang="en-US" sz="2000" err="1">
                <a:latin typeface="Calibri"/>
                <a:ea typeface="Calibri"/>
                <a:cs typeface="Calibri"/>
              </a:rPr>
              <a:t>bestand</a:t>
            </a:r>
            <a:r>
              <a:rPr lang="en-US" sz="2000" dirty="0">
                <a:latin typeface="Calibri"/>
                <a:ea typeface="Calibri"/>
                <a:cs typeface="Calibri"/>
              </a:rPr>
              <a:t> met </a:t>
            </a:r>
            <a:r>
              <a:rPr lang="en-US" sz="2000" err="1">
                <a:latin typeface="Calibri"/>
                <a:ea typeface="Calibri"/>
                <a:cs typeface="Calibri"/>
              </a:rPr>
              <a:t>ons</a:t>
            </a:r>
            <a:r>
              <a:rPr lang="en-US" sz="2000" dirty="0">
                <a:latin typeface="Calibri"/>
                <a:ea typeface="Calibri"/>
                <a:cs typeface="Calibri"/>
              </a:rPr>
              <a:t> </a:t>
            </a:r>
            <a:r>
              <a:rPr lang="en-US" sz="2000" err="1">
                <a:latin typeface="Calibri"/>
                <a:ea typeface="Calibri"/>
                <a:cs typeface="Calibri"/>
              </a:rPr>
              <a:t>deelt</a:t>
            </a:r>
            <a:r>
              <a:rPr lang="en-US" sz="2000" dirty="0">
                <a:latin typeface="Calibri"/>
                <a:ea typeface="Calibri"/>
                <a:cs typeface="Calibri"/>
              </a:rPr>
              <a:t>!</a:t>
            </a:r>
            <a:endParaRPr lang="en-US" sz="200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0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E68A0-9E25-9A22-05DD-07BD6F7E5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el 1">
            <a:extLst>
              <a:ext uri="{FF2B5EF4-FFF2-40B4-BE49-F238E27FC236}">
                <a16:creationId xmlns:a16="http://schemas.microsoft.com/office/drawing/2014/main" id="{4BCC2139-E709-5CC4-1463-CFC9E57DF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WIE IS JOUW ORGANISATIE?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EE3F6-07A2-F8ED-FD47-2896E25E4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600" i="0" dirty="0">
                <a:solidFill>
                  <a:srgbClr val="000000"/>
                </a:solidFill>
                <a:effectLst/>
              </a:rPr>
              <a:t>[Stel hier kort jouw organisatie voor. Vertel </a:t>
            </a:r>
            <a:r>
              <a:rPr lang="nl-NL" sz="1600" dirty="0">
                <a:solidFill>
                  <a:srgbClr val="000000"/>
                </a:solidFill>
              </a:rPr>
              <a:t>waar 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jouw organisatie zich voor inzet, wat de kracht van jouw organisatie is, waar in de stad jullie werkzaam zijn en op welke doelgroep jullie je richten.]</a:t>
            </a:r>
          </a:p>
          <a:p>
            <a:pPr marL="342900" indent="-342900">
              <a:buAutoNum type="arabicPeriod"/>
            </a:pPr>
            <a:endParaRPr lang="nl-NL" sz="1600" b="1" i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7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el 1"/>
          <p:cNvSpPr>
            <a:spLocks noGrp="1"/>
          </p:cNvSpPr>
          <p:nvPr>
            <p:ph type="title"/>
          </p:nvPr>
        </p:nvSpPr>
        <p:spPr>
          <a:xfrm>
            <a:off x="838200" y="478293"/>
            <a:ext cx="10515600" cy="1325563"/>
          </a:xfrm>
        </p:spPr>
        <p:txBody>
          <a:bodyPr/>
          <a:lstStyle/>
          <a:p>
            <a:pPr algn="ctr"/>
            <a:r>
              <a:rPr lang="en-US" altLang="en-US" b="1" dirty="0"/>
              <a:t>WAT IS HET ONDERWERP VAN JOUW PROJECT?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5A3B3-A761-05FB-97FA-EC8CFD5BE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3526"/>
            <a:ext cx="10515600" cy="4351338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nl-NL" sz="1600" b="1" dirty="0"/>
              <a:t>In 1 zin: Welk probleem zie je en wil je met jouw project oplossen? 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–</a:t>
            </a:r>
            <a:r>
              <a:rPr lang="nl-NL" sz="1600" b="1" dirty="0">
                <a:solidFill>
                  <a:srgbClr val="000000"/>
                </a:solidFill>
              </a:rPr>
              <a:t> 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[Vul hier je antwoord in]</a:t>
            </a:r>
            <a:endParaRPr lang="en-US" dirty="0"/>
          </a:p>
          <a:p>
            <a:pPr marL="342900" indent="-342900">
              <a:buAutoNum type="arabicPeriod"/>
            </a:pPr>
            <a:endParaRPr lang="nl-NL" sz="16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dirty="0">
                <a:solidFill>
                  <a:srgbClr val="000000"/>
                </a:solidFill>
              </a:rPr>
              <a:t>Het doel van het speerpunt is jongens en mannen laten bijdragen aan de emancipatie van vrouwen. Leg hier uit hoe 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het probleem wat je bij vraag 1 hebt omschreven de emancipatie van vrouwen bemoeilijkt. </a:t>
            </a:r>
            <a:r>
              <a:rPr lang="nl-NL" sz="1600" b="1" dirty="0">
                <a:solidFill>
                  <a:srgbClr val="000000"/>
                </a:solidFill>
              </a:rPr>
              <a:t>Met dit antwoord 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laat je zien waarom het nodig is om het probleem, wat jij ziet, op te lossen.</a:t>
            </a:r>
            <a:r>
              <a:rPr lang="nl-NL" sz="1600" b="1" dirty="0">
                <a:solidFill>
                  <a:srgbClr val="000000"/>
                </a:solidFill>
              </a:rPr>
              <a:t> 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–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 [Vul hier je antwoord in]</a:t>
            </a:r>
            <a:endParaRPr lang="nl-NL" sz="1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/>
              <a:t>WAAROM IS DIT PROJECT BELANGRIJK? </a:t>
            </a:r>
          </a:p>
        </p:txBody>
      </p:sp>
      <p:sp>
        <p:nvSpPr>
          <p:cNvPr id="410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 dirty="0">
                <a:solidFill>
                  <a:srgbClr val="000000"/>
                </a:solidFill>
                <a:effectLst/>
              </a:rPr>
              <a:t>Wat zie je bij je doelgroep gebeuren op </a:t>
            </a:r>
            <a:r>
              <a:rPr lang="nl-NL" sz="1600" b="1" dirty="0">
                <a:solidFill>
                  <a:srgbClr val="000000"/>
                </a:solidFill>
              </a:rPr>
              <a:t>het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 thema</a:t>
            </a:r>
            <a:r>
              <a:rPr lang="nl-NL" sz="1600" b="1" dirty="0">
                <a:solidFill>
                  <a:srgbClr val="000000"/>
                </a:solidFill>
              </a:rPr>
              <a:t> van jouw project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?</a:t>
            </a:r>
            <a:r>
              <a:rPr lang="nl-NL" sz="1600" b="1" dirty="0">
                <a:solidFill>
                  <a:srgbClr val="000000"/>
                </a:solidFill>
              </a:rPr>
              <a:t> Welk probleem ervaren zij?</a:t>
            </a:r>
            <a:r>
              <a:rPr lang="nl-NL" sz="1600" b="1" i="0" dirty="0">
                <a:solidFill>
                  <a:srgbClr val="000000"/>
                </a:solidFill>
                <a:effectLst/>
              </a:rPr>
              <a:t> Geef minimaal één voorbeeld van een casus die jij tegenkomt in jouw werk – 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[Vul hier je antwoord in]</a:t>
            </a:r>
            <a:endParaRPr lang="en-US" dirty="0"/>
          </a:p>
          <a:p>
            <a:pPr marL="0" indent="0">
              <a:buNone/>
            </a:pPr>
            <a:endParaRPr lang="en-US" sz="1600" i="0">
              <a:solidFill>
                <a:srgbClr val="000000"/>
              </a:solidFill>
              <a:effectLst/>
            </a:endParaRPr>
          </a:p>
          <a:p>
            <a:pPr marL="0" indent="0" eaLnBrk="1" hangingPunct="1"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49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/>
              <a:t>WAT WIL JE BEREIKEN MET JOUW PROJECT?</a:t>
            </a:r>
            <a:endParaRPr lang="en-US" b="1"/>
          </a:p>
        </p:txBody>
      </p:sp>
      <p:sp>
        <p:nvSpPr>
          <p:cNvPr id="410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nl-NL" sz="1600" b="1"/>
              <a:t>Wat is het belangrijkste doel van je project? </a:t>
            </a:r>
            <a:r>
              <a:rPr lang="nl-NL" sz="1600" b="1" i="0">
                <a:solidFill>
                  <a:srgbClr val="000000"/>
                </a:solidFill>
                <a:effectLst/>
              </a:rPr>
              <a:t>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</a:p>
          <a:p>
            <a:pPr marL="342900" indent="-342900">
              <a:buAutoNum type="arabicPeriod"/>
            </a:pPr>
            <a:endParaRPr lang="nl-NL" sz="1600" b="1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>
                <a:solidFill>
                  <a:srgbClr val="000000"/>
                </a:solidFill>
              </a:rPr>
              <a:t>Welke dingen hebben</a:t>
            </a:r>
            <a:r>
              <a:rPr lang="nl-NL" sz="1600" b="1" i="0">
                <a:solidFill>
                  <a:srgbClr val="000000"/>
                </a:solidFill>
                <a:effectLst/>
              </a:rPr>
              <a:t> de deelnemers na dit project geleerd? </a:t>
            </a:r>
            <a:r>
              <a:rPr lang="nl-NL" sz="1600" b="1">
                <a:solidFill>
                  <a:srgbClr val="000000"/>
                </a:solidFill>
              </a:rPr>
              <a:t>Noem er minimaal 3 </a:t>
            </a:r>
            <a:r>
              <a:rPr lang="nl-NL" sz="1600" b="1" i="0">
                <a:solidFill>
                  <a:srgbClr val="000000"/>
                </a:solidFill>
                <a:effectLst/>
              </a:rPr>
              <a:t>–</a:t>
            </a:r>
            <a:r>
              <a:rPr lang="nl-NL" sz="1600" b="1">
                <a:solidFill>
                  <a:srgbClr val="000000"/>
                </a:solidFill>
              </a:rPr>
              <a:t> </a:t>
            </a:r>
            <a:endParaRPr lang="en-US" sz="1600" i="0">
              <a:solidFill>
                <a:srgbClr val="000000"/>
              </a:solidFill>
              <a:effectLst/>
              <a:cs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nl-NL" sz="1200" i="0">
                <a:solidFill>
                  <a:srgbClr val="000000"/>
                </a:solidFill>
                <a:effectLst/>
              </a:rPr>
              <a:t>[Vul hier je antwoord in]</a:t>
            </a:r>
            <a:endParaRPr lang="en-US" sz="1200" i="0">
              <a:solidFill>
                <a:srgbClr val="000000"/>
              </a:solidFill>
              <a:effectLst/>
            </a:endParaRP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nl-NL" sz="1200" i="0">
                <a:solidFill>
                  <a:srgbClr val="000000"/>
                </a:solidFill>
                <a:effectLst/>
              </a:rPr>
              <a:t>[Vul hier je antwoord in]</a:t>
            </a:r>
            <a:endParaRPr lang="en-US" sz="1200" i="0">
              <a:solidFill>
                <a:srgbClr val="000000"/>
              </a:solidFill>
              <a:effectLst/>
            </a:endParaRP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nl-NL" sz="1200" i="0">
                <a:solidFill>
                  <a:srgbClr val="000000"/>
                </a:solidFill>
                <a:effectLst/>
              </a:rPr>
              <a:t>[Vul hier je antwoord in]</a:t>
            </a:r>
            <a:endParaRPr lang="en-US" sz="1200" i="0">
              <a:solidFill>
                <a:srgbClr val="000000"/>
              </a:solidFill>
              <a:effectLst/>
            </a:endParaRPr>
          </a:p>
          <a:p>
            <a:pPr marL="457200" lvl="1" indent="0">
              <a:buNone/>
            </a:pPr>
            <a:endParaRPr lang="nl-NL" sz="1200" i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WIE IS JE DOELGROEP EN HOE GA JE ZE BEREIKEN?</a:t>
            </a:r>
          </a:p>
        </p:txBody>
      </p:sp>
      <p:sp>
        <p:nvSpPr>
          <p:cNvPr id="512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 dirty="0">
                <a:solidFill>
                  <a:srgbClr val="000000"/>
                </a:solidFill>
                <a:effectLst/>
              </a:rPr>
              <a:t>Wat zijn de kenmerken van jouw doelgroep (bijvoorbeeld, genderidentiteit, leeftijd, achtergrond, etc.) – 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[Vul hier je antwoord in</a:t>
            </a:r>
            <a:r>
              <a:rPr lang="nl-NL" sz="1600" dirty="0">
                <a:solidFill>
                  <a:srgbClr val="000000"/>
                </a:solidFill>
              </a:rPr>
              <a:t>. Richt je je op verschillende doelgroepen? Omschrijf deze dan los van elkaar]</a:t>
            </a:r>
            <a:endParaRPr lang="nl-NL" sz="1600" b="1" i="0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600" b="1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 dirty="0">
                <a:solidFill>
                  <a:srgbClr val="000000"/>
                </a:solidFill>
                <a:effectLst/>
              </a:rPr>
              <a:t>Hoe ga je je doelgroep werven? Denk bijvoorbeeld aan het inzetten van sociale media, het verspreiden van flyers en werving via andere organisaties. – </a:t>
            </a:r>
            <a:r>
              <a:rPr lang="nl-NL" sz="1600" i="0" dirty="0">
                <a:solidFill>
                  <a:srgbClr val="000000"/>
                </a:solidFill>
                <a:effectLst/>
              </a:rPr>
              <a:t>[Vul hier je antwoord in]</a:t>
            </a:r>
            <a:endParaRPr lang="nl-NL" sz="1600" b="1" i="0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6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nl-NL" sz="1800" b="1" i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8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72E46-AE49-812E-075F-F9403B894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el 1">
            <a:extLst>
              <a:ext uri="{FF2B5EF4-FFF2-40B4-BE49-F238E27FC236}">
                <a16:creationId xmlns:a16="http://schemas.microsoft.com/office/drawing/2014/main" id="{C57E7225-F50D-0624-A846-9485C4809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HOEVEEL DEELNEMERS GA JE BEREIKEN?</a:t>
            </a:r>
          </a:p>
        </p:txBody>
      </p:sp>
      <p:sp>
        <p:nvSpPr>
          <p:cNvPr id="5125" name="Tijdelijke aanduiding voor inhoud 2">
            <a:extLst>
              <a:ext uri="{FF2B5EF4-FFF2-40B4-BE49-F238E27FC236}">
                <a16:creationId xmlns:a16="http://schemas.microsoft.com/office/drawing/2014/main" id="{07CD28BD-EAD5-D040-4705-8252B8068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>
                <a:solidFill>
                  <a:srgbClr val="000000"/>
                </a:solidFill>
                <a:effectLst/>
              </a:rPr>
              <a:t>Hoeveel deelnemers zijn er per activiteit aanwezig? (</a:t>
            </a:r>
            <a:r>
              <a:rPr lang="nl-NL" sz="1600" b="1" i="0">
                <a:solidFill>
                  <a:srgbClr val="FF0000"/>
                </a:solidFill>
                <a:effectLst/>
              </a:rPr>
              <a:t>Let op: Het minimale aantal deelnemers per activiteit is 15</a:t>
            </a:r>
            <a:r>
              <a:rPr lang="nl-NL" sz="1600" b="1" i="0">
                <a:solidFill>
                  <a:srgbClr val="000000"/>
                </a:solidFill>
                <a:effectLst/>
              </a:rPr>
              <a:t>) 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  <a:endParaRPr lang="nl-NL" sz="1600" b="1" i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600" b="1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>
                <a:solidFill>
                  <a:srgbClr val="000000"/>
                </a:solidFill>
                <a:effectLst/>
              </a:rPr>
              <a:t>Zijn bij elke activiteit dezelfde deelnemers aanwezig? Of richt je je steeds op een nieuwe groep deelnemers? 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  <a:endParaRPr lang="nl-NL" sz="1600" b="1" i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60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>
                <a:solidFill>
                  <a:srgbClr val="000000"/>
                </a:solidFill>
                <a:effectLst/>
              </a:rPr>
              <a:t>Hoeveel deelnemers wil je totaal bereiken? 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nl-NL" sz="1600" b="1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nl-NL" sz="1600" b="1" i="0">
                <a:solidFill>
                  <a:srgbClr val="000000"/>
                </a:solidFill>
                <a:effectLst/>
              </a:rPr>
              <a:t>Zijn alle doelgroepen bij dezelfde bijeenkomsten aanwezig of zijn er aparte bijeenkomsten voor alle doelgroepen. </a:t>
            </a:r>
            <a:r>
              <a:rPr lang="nl-NL" sz="1600" b="1">
                <a:solidFill>
                  <a:srgbClr val="000000"/>
                </a:solidFill>
              </a:rPr>
              <a:t>Indien er aparte bijeenkomsten zijn licht dan toe hoe dit eruit ziet. </a:t>
            </a:r>
            <a:r>
              <a:rPr lang="nl-NL" sz="1600" b="1" i="0">
                <a:solidFill>
                  <a:srgbClr val="000000"/>
                </a:solidFill>
                <a:effectLst/>
              </a:rPr>
              <a:t>(</a:t>
            </a:r>
            <a:r>
              <a:rPr lang="nl-NL" sz="1600" b="1" i="0">
                <a:solidFill>
                  <a:srgbClr val="FF0000"/>
                </a:solidFill>
                <a:effectLst/>
              </a:rPr>
              <a:t>Let op: Vul deze vraag alleen in als je project zich op meerdere doelgroepen richt</a:t>
            </a:r>
            <a:r>
              <a:rPr lang="nl-NL" sz="1600" b="1" i="0">
                <a:solidFill>
                  <a:srgbClr val="000000"/>
                </a:solidFill>
                <a:effectLst/>
              </a:rPr>
              <a:t>) – </a:t>
            </a:r>
            <a:r>
              <a:rPr lang="nl-NL" sz="1600" i="0">
                <a:solidFill>
                  <a:srgbClr val="000000"/>
                </a:solidFill>
                <a:effectLst/>
              </a:rPr>
              <a:t>[Vul hier je antwoord in]</a:t>
            </a:r>
            <a:endParaRPr lang="nl-NL" sz="1600" b="1" i="0">
              <a:solidFill>
                <a:srgbClr val="000000"/>
              </a:solidFill>
              <a:effectLst/>
            </a:endParaRPr>
          </a:p>
          <a:p>
            <a:pPr marL="342900" indent="-342900">
              <a:buFont typeface="Arial" panose="020B0604020202020204" pitchFamily="34" charset="0"/>
              <a:buAutoNum type="arabicPeriod"/>
            </a:pPr>
            <a:endParaRPr lang="nl-NL" sz="1800" b="1" i="0">
              <a:solidFill>
                <a:srgbClr val="000000"/>
              </a:solidFill>
              <a:effectLst/>
            </a:endParaRPr>
          </a:p>
          <a:p>
            <a:pPr marL="342900" indent="-342900" algn="l">
              <a:buAutoNum type="arabicPeriod"/>
            </a:pPr>
            <a:endParaRPr lang="nl-NL" sz="18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861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/>
              <a:t>ACTIVITEIT 1</a:t>
            </a:r>
            <a:endParaRPr lang="en-US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ACTIVITEIT 2</a:t>
            </a:r>
            <a:endParaRPr lang="en-US" dirty="0"/>
          </a:p>
        </p:txBody>
      </p:sp>
      <p:sp>
        <p:nvSpPr>
          <p:cNvPr id="614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is het onderwerp van deze activiteit?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</a:p>
          <a:p>
            <a:pPr>
              <a:buFont typeface="+mj-lt"/>
              <a:buAutoNum type="arabicPeriod"/>
            </a:pPr>
            <a:endParaRPr lang="nl-NL" sz="1200" i="0">
              <a:solidFill>
                <a:srgbClr val="000000"/>
              </a:solidFill>
              <a:effectLst/>
              <a:latin typeface="+mn-lt"/>
            </a:endParaRPr>
          </a:p>
          <a:p>
            <a:pPr>
              <a:buFont typeface="+mj-lt"/>
              <a:buAutoNum type="arabicPeriod"/>
            </a:pPr>
            <a:r>
              <a:rPr lang="nl-NL" sz="1200" b="1" dirty="0">
                <a:solidFill>
                  <a:srgbClr val="000000"/>
                </a:solidFill>
              </a:rPr>
              <a:t>Wat voor soort bijeenkomst is het</a:t>
            </a:r>
            <a:r>
              <a:rPr lang="nl-NL" sz="1200" b="1" i="0" dirty="0">
                <a:solidFill>
                  <a:srgbClr val="000000"/>
                </a:solidFill>
                <a:effectLst/>
              </a:rPr>
              <a:t>? Denk hierbij aan workshops, rollenspellen, dialoogsessies, filmvertoningen, etc.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0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Wat kunnen de deelnemers na deze activiteit? Of wat hebben zij geleerd?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Met welke organisatie(s)/professionals wil/ga je samenwerken?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nl-NL" sz="1200" b="1" i="0" dirty="0">
                <a:solidFill>
                  <a:srgbClr val="000000"/>
                </a:solidFill>
                <a:effectLst/>
              </a:rPr>
              <a:t>(Indien van toepassing) Hoe ga je vrijwilligers inzetten? Welke rol krijgen ze? </a:t>
            </a:r>
            <a:r>
              <a:rPr lang="nl-NL" sz="1200" b="1" i="0" dirty="0">
                <a:solidFill>
                  <a:srgbClr val="000000"/>
                </a:solidFill>
                <a:effectLst/>
                <a:latin typeface="+mn-lt"/>
              </a:rPr>
              <a:t>– </a:t>
            </a:r>
            <a:r>
              <a:rPr lang="nl-NL" sz="1200" i="0" dirty="0">
                <a:solidFill>
                  <a:srgbClr val="000000"/>
                </a:solidFill>
                <a:effectLst/>
                <a:latin typeface="+mn-lt"/>
              </a:rPr>
              <a:t>[Vul hier je antwoord in]</a:t>
            </a:r>
            <a:endParaRPr lang="nl-NL" sz="1200" i="0" dirty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pPr algn="l">
              <a:buFont typeface="+mj-lt"/>
              <a:buAutoNum type="arabicPeriod"/>
            </a:pPr>
            <a:endParaRPr lang="nl-NL" sz="1200" b="1" i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3245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beeldingen pp vast [Compatibiliteitsmodus]" id="{D544ABFA-1D43-47B1-BD00-DD47A1F243C9}" vid="{534C5164-FC0D-40A2-BA3A-B45146EEE1C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02BB715FDCDA4590E73FC05221BE8E" ma:contentTypeVersion="21" ma:contentTypeDescription="Een nieuw document maken." ma:contentTypeScope="" ma:versionID="0d5d1b86ef904012ed01cf2719a4c07b">
  <xsd:schema xmlns:xsd="http://www.w3.org/2001/XMLSchema" xmlns:xs="http://www.w3.org/2001/XMLSchema" xmlns:p="http://schemas.microsoft.com/office/2006/metadata/properties" xmlns:ns2="78536850-ad44-49bd-9cb7-6192332badba" xmlns:ns3="7cf0d5d1-7964-499c-af15-faef923d0d5f" targetNamespace="http://schemas.microsoft.com/office/2006/metadata/properties" ma:root="true" ma:fieldsID="278639097a549466889b9f85e9ecfa6f" ns2:_="" ns3:_="">
    <xsd:import namespace="78536850-ad44-49bd-9cb7-6192332badba"/>
    <xsd:import namespace="7cf0d5d1-7964-499c-af15-faef923d0d5f"/>
    <xsd:element name="properties">
      <xsd:complexType>
        <xsd:sequence>
          <xsd:element name="documentManagement">
            <xsd:complexType>
              <xsd:all>
                <xsd:element ref="ns2:Jaartal" minOccurs="0"/>
                <xsd:element ref="ns2:MediaServiceMetadata" minOccurs="0"/>
                <xsd:element ref="ns2:MediaServiceFastMetadata" minOccurs="0"/>
                <xsd:element ref="ns2:Speerpunt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6850-ad44-49bd-9cb7-6192332badba" elementFormDefault="qualified">
    <xsd:import namespace="http://schemas.microsoft.com/office/2006/documentManagement/types"/>
    <xsd:import namespace="http://schemas.microsoft.com/office/infopath/2007/PartnerControls"/>
    <xsd:element name="Jaartal" ma:index="2" nillable="true" ma:displayName="Jaartal" ma:format="Dropdown" ma:internalName="Jaartal">
      <xsd:simpleType>
        <xsd:restriction base="dms:Choice">
          <xsd:enumeration value="2021"/>
          <xsd:enumeration value="2020"/>
          <xsd:enumeration value="2019"/>
          <xsd:enumeration value="2022"/>
          <xsd:enumeration value="2018"/>
          <xsd:enumeration value="2023"/>
          <xsd:enumeration value="2024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Speerpunt" ma:index="11" nillable="true" ma:displayName="Speerpunt" ma:format="Dropdown" ma:internalName="Speerpunt">
      <xsd:simpleType>
        <xsd:restriction base="dms:Choice">
          <xsd:enumeration value="Zelfbeschikking"/>
          <xsd:enumeration value="Zelfbewust opgroeien"/>
          <xsd:enumeration value="Arbeid en zorg"/>
          <xsd:enumeration value="Seksuele identiteit"/>
          <xsd:enumeration value="Mannen en jongens"/>
          <xsd:enumeration value="Gendergerelateerd geweld"/>
          <xsd:enumeration value="Schadelijke praktijken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Afbeeldingtags" ma:readOnly="false" ma:fieldId="{5cf76f15-5ced-4ddc-b409-7134ff3c332f}" ma:taxonomyMulti="true" ma:sspId="d936b0e5-b05e-4c6c-a248-911999eb51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f0d5d1-7964-499c-af15-faef923d0d5f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696d0969-1cd3-4011-96e7-478053674f9f}" ma:internalName="TaxCatchAll" ma:showField="CatchAllData" ma:web="7cf0d5d1-7964-499c-af15-faef923d0d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hou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aartal xmlns="78536850-ad44-49bd-9cb7-6192332badba" xsi:nil="true"/>
    <Speerpunt xmlns="78536850-ad44-49bd-9cb7-6192332badba" xsi:nil="true"/>
    <TaxCatchAll xmlns="7cf0d5d1-7964-499c-af15-faef923d0d5f" xsi:nil="true"/>
    <lcf76f155ced4ddcb4097134ff3c332f xmlns="78536850-ad44-49bd-9cb7-6192332badba">
      <Terms xmlns="http://schemas.microsoft.com/office/infopath/2007/PartnerControls"/>
    </lcf76f155ced4ddcb4097134ff3c332f>
    <SharedWithUsers xmlns="7cf0d5d1-7964-499c-af15-faef923d0d5f">
      <UserInfo>
        <DisplayName>Hannah Toben</DisplayName>
        <AccountId>14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7170EE-B461-4BA4-8AB6-606BBB6E7E6E}">
  <ds:schemaRefs>
    <ds:schemaRef ds:uri="78536850-ad44-49bd-9cb7-6192332badba"/>
    <ds:schemaRef ds:uri="7cf0d5d1-7964-499c-af15-faef923d0d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95B4340-1826-4280-B755-C3F87502F052}">
  <ds:schemaRefs>
    <ds:schemaRef ds:uri="78536850-ad44-49bd-9cb7-6192332badba"/>
    <ds:schemaRef ds:uri="7cf0d5d1-7964-499c-af15-faef923d0d5f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5ECC6B0-396E-4071-877B-961CE2AA72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BB</Template>
  <TotalTime>14</TotalTime>
  <Words>1346</Words>
  <Application>Microsoft Office PowerPoint</Application>
  <PresentationFormat>Breedbeeld</PresentationFormat>
  <Paragraphs>119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Arial,Sans-Serif</vt:lpstr>
      <vt:lpstr>Calibri</vt:lpstr>
      <vt:lpstr>Calibri Light</vt:lpstr>
      <vt:lpstr>Kantoorthema</vt:lpstr>
      <vt:lpstr>[NAAM PROJECT] JONGENS EN MANNENEMACIPATIE 2024</vt:lpstr>
      <vt:lpstr>WIE IS JOUW ORGANISATIE?</vt:lpstr>
      <vt:lpstr>WAT IS HET ONDERWERP VAN JOUW PROJECT?</vt:lpstr>
      <vt:lpstr>WAAROM IS DIT PROJECT BELANGRIJK? </vt:lpstr>
      <vt:lpstr>WAT WIL JE BEREIKEN MET JOUW PROJECT?</vt:lpstr>
      <vt:lpstr>WIE IS JE DOELGROEP EN HOE GA JE ZE BEREIKEN?</vt:lpstr>
      <vt:lpstr>HOEVEEL DEELNEMERS GA JE BEREIKEN?</vt:lpstr>
      <vt:lpstr>ACTIVITEIT 1</vt:lpstr>
      <vt:lpstr>ACTIVITEIT 2</vt:lpstr>
      <vt:lpstr>ACTIVITEIT 3</vt:lpstr>
      <vt:lpstr>ACTIVITEIT 4</vt:lpstr>
      <vt:lpstr>ACTIVITEIT 5</vt:lpstr>
      <vt:lpstr>BEGROTING</vt:lpstr>
      <vt:lpstr>Beoordelingspunten: waar let de jury op?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BESLISBIJEENKOMST [SPEERPUNT]</dc:title>
  <dc:creator>Norah van Leest</dc:creator>
  <cp:lastModifiedBy>Azza Kano</cp:lastModifiedBy>
  <cp:revision>158</cp:revision>
  <dcterms:created xsi:type="dcterms:W3CDTF">2017-01-20T12:29:10Z</dcterms:created>
  <dcterms:modified xsi:type="dcterms:W3CDTF">2024-08-27T07:54:18Z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0x0101002502BB715FDCDA4590E73FC05221BE8E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